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266" r:id="rId3"/>
    <p:sldId id="265" r:id="rId4"/>
    <p:sldId id="270" r:id="rId5"/>
    <p:sldId id="259" r:id="rId6"/>
    <p:sldId id="269" r:id="rId7"/>
    <p:sldId id="258" r:id="rId8"/>
    <p:sldId id="268" r:id="rId9"/>
    <p:sldId id="262" r:id="rId10"/>
    <p:sldId id="261"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7" d="100"/>
          <a:sy n="37" d="100"/>
        </p:scale>
        <p:origin x="-12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g-BG" smtClean="0"/>
              <a:t>Щракнете, за да редактирате стила на заглавието в образеца</a:t>
            </a:r>
            <a:endParaRPr kumimoji="0" lang="en-US"/>
          </a:p>
        </p:txBody>
      </p:sp>
      <p:sp>
        <p:nvSpPr>
          <p:cNvPr id="28" name="Контейнер за дата 27"/>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17" name="Контейнер за долния колонтитул 16"/>
          <p:cNvSpPr>
            <a:spLocks noGrp="1"/>
          </p:cNvSpPr>
          <p:nvPr>
            <p:ph type="ftr" sz="quarter" idx="11"/>
          </p:nvPr>
        </p:nvSpPr>
        <p:spPr/>
        <p:txBody>
          <a:bodyPr/>
          <a:lstStyle/>
          <a:p>
            <a:endParaRPr lang="bg-BG"/>
          </a:p>
        </p:txBody>
      </p:sp>
      <p:sp>
        <p:nvSpPr>
          <p:cNvPr id="29" name="Контейнер за номер на слайда 28"/>
          <p:cNvSpPr>
            <a:spLocks noGrp="1"/>
          </p:cNvSpPr>
          <p:nvPr>
            <p:ph type="sldNum" sz="quarter" idx="12"/>
          </p:nvPr>
        </p:nvSpPr>
        <p:spPr/>
        <p:txBody>
          <a:bodyPr/>
          <a:lstStyle/>
          <a:p>
            <a:fld id="{1B04270A-989E-4307-B16E-0D3350EB0EDC}" type="slidenum">
              <a:rPr lang="bg-BG" smtClean="0"/>
              <a:pPr/>
              <a:t>‹#›</a:t>
            </a:fld>
            <a:endParaRPr lang="bg-BG"/>
          </a:p>
        </p:txBody>
      </p:sp>
      <p:sp>
        <p:nvSpPr>
          <p:cNvPr id="9" name="Подзаглавие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да редактирате стила на подзаглавията в образеца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съдържание 2"/>
          <p:cNvSpPr>
            <a:spLocks noGrp="1"/>
          </p:cNvSpPr>
          <p:nvPr>
            <p:ph idx="1"/>
          </p:nvPr>
        </p:nvSpPr>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 за да ред. стил на загл. в обр.</a:t>
            </a:r>
          </a:p>
        </p:txBody>
      </p:sp>
      <p:sp>
        <p:nvSpPr>
          <p:cNvPr id="4" name="Контейнер за дата 3"/>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a:xfrm>
            <a:off x="7924800" y="6416675"/>
            <a:ext cx="762000" cy="365125"/>
          </a:xfrm>
        </p:spPr>
        <p:txBody>
          <a:bodyPr/>
          <a:lstStyle/>
          <a:p>
            <a:fld id="{1B04270A-989E-4307-B16E-0D3350EB0EDC}"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съдържани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 за да ред. стил на загл. в обр.</a:t>
            </a:r>
          </a:p>
        </p:txBody>
      </p:sp>
      <p:sp>
        <p:nvSpPr>
          <p:cNvPr id="4" name="Текстов контейне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 за да ред. стил на загл. в обр.</a:t>
            </a:r>
          </a:p>
        </p:txBody>
      </p:sp>
      <p:sp>
        <p:nvSpPr>
          <p:cNvPr id="5" name="Контейнер за съдържани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дата 2"/>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 за да ред. стил на загл. в обр.</a:t>
            </a:r>
          </a:p>
        </p:txBody>
      </p:sp>
      <p:sp>
        <p:nvSpPr>
          <p:cNvPr id="4" name="Контейнер за съдържани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g-BG" smtClean="0"/>
              <a:t>Щракнете, за да редактирате стила на заглавието в образеца</a:t>
            </a:r>
            <a:endParaRPr kumimoji="0" lang="en-US"/>
          </a:p>
        </p:txBody>
      </p:sp>
      <p:sp>
        <p:nvSpPr>
          <p:cNvPr id="3" name="Контейнер за картина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g-BG" smtClean="0">
                <a:solidFill>
                  <a:schemeClr val="lt1"/>
                </a:solidFill>
                <a:latin typeface="+mn-lt"/>
                <a:ea typeface="+mn-ea"/>
                <a:cs typeface="+mn-cs"/>
              </a:rPr>
              <a:t>Щракнете върху иконата, за да добавите картина</a:t>
            </a:r>
            <a:endParaRPr kumimoji="0" lang="en-US" dirty="0">
              <a:solidFill>
                <a:schemeClr val="lt1"/>
              </a:solidFill>
              <a:latin typeface="+mn-lt"/>
              <a:ea typeface="+mn-ea"/>
              <a:cs typeface="+mn-cs"/>
            </a:endParaRPr>
          </a:p>
        </p:txBody>
      </p:sp>
      <p:sp>
        <p:nvSpPr>
          <p:cNvPr id="4" name="Текстов контейне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95571167-C36F-4F92-BD5A-408FD31D75A3}"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1B04270A-989E-4307-B16E-0D3350EB0EDC}"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Контейнер за заглавие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g-BG" smtClean="0"/>
              <a:t>Щракнете, за да редактирате стила на заглавието в образеца</a:t>
            </a:r>
            <a:endParaRPr kumimoji="0" lang="en-US"/>
          </a:p>
        </p:txBody>
      </p:sp>
      <p:sp>
        <p:nvSpPr>
          <p:cNvPr id="13" name="Текстов контейне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g-BG" smtClean="0"/>
              <a:t>Щракн., за да ред. стил на загл. в обр.</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5571167-C36F-4F92-BD5A-408FD31D75A3}" type="datetimeFigureOut">
              <a:rPr lang="bg-BG" smtClean="0"/>
              <a:pPr/>
              <a:t>10.11.2019 г.</a:t>
            </a:fld>
            <a:endParaRPr lang="bg-BG"/>
          </a:p>
        </p:txBody>
      </p:sp>
      <p:sp>
        <p:nvSpPr>
          <p:cNvPr id="3" name="Контейнер за долния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bg-BG"/>
          </a:p>
        </p:txBody>
      </p:sp>
      <p:sp>
        <p:nvSpPr>
          <p:cNvPr id="23" name="Контейнер за номер н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B04270A-989E-4307-B16E-0D3350EB0EDC}"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3687762"/>
          </a:xfrm>
        </p:spPr>
        <p:txBody>
          <a:bodyPr>
            <a:normAutofit fontScale="90000"/>
          </a:bodyPr>
          <a:lstStyle/>
          <a:p>
            <a:r>
              <a:rPr lang="en-US" sz="6000" dirty="0" smtClean="0"/>
              <a:t>Media Literacy</a:t>
            </a:r>
            <a:br>
              <a:rPr lang="en-US" sz="6000" dirty="0" smtClean="0"/>
            </a:br>
            <a:r>
              <a:rPr lang="en-US" sz="6000" dirty="0" smtClean="0"/>
              <a:t>in the National Curriculum - Bulgaria</a:t>
            </a:r>
            <a:r>
              <a:rPr lang="en-US" dirty="0" smtClean="0"/>
              <a:t/>
            </a:r>
            <a:br>
              <a:rPr lang="en-US" dirty="0" smtClean="0"/>
            </a:br>
            <a:endParaRPr lang="bg-BG" dirty="0"/>
          </a:p>
        </p:txBody>
      </p:sp>
      <p:sp>
        <p:nvSpPr>
          <p:cNvPr id="3" name="Контейнер за съдържание 2"/>
          <p:cNvSpPr>
            <a:spLocks noGrp="1"/>
          </p:cNvSpPr>
          <p:nvPr>
            <p:ph idx="1"/>
          </p:nvPr>
        </p:nvSpPr>
        <p:spPr>
          <a:xfrm>
            <a:off x="457200" y="4724400"/>
            <a:ext cx="8229600" cy="1584960"/>
          </a:xfrm>
        </p:spPr>
        <p:txBody>
          <a:bodyPr>
            <a:normAutofit/>
          </a:bodyPr>
          <a:lstStyle/>
          <a:p>
            <a:pPr>
              <a:buNone/>
            </a:pPr>
            <a:r>
              <a:rPr lang="en-US" b="1" dirty="0" smtClean="0">
                <a:solidFill>
                  <a:schemeClr val="bg1"/>
                </a:solidFill>
              </a:rPr>
              <a:t>2019-1-SI01-KA229-060523</a:t>
            </a:r>
          </a:p>
          <a:p>
            <a:pPr>
              <a:buNone/>
            </a:pPr>
            <a:r>
              <a:rPr lang="en-US" b="1" dirty="0" smtClean="0">
                <a:solidFill>
                  <a:schemeClr val="bg1"/>
                </a:solidFill>
              </a:rPr>
              <a:t>Fake News among Teenagers – </a:t>
            </a:r>
          </a:p>
          <a:p>
            <a:pPr>
              <a:buNone/>
            </a:pPr>
            <a:r>
              <a:rPr lang="en-US" b="1" dirty="0" smtClean="0">
                <a:solidFill>
                  <a:schemeClr val="bg1"/>
                </a:solidFill>
              </a:rPr>
              <a:t>Towards  a more responsible media literacy</a:t>
            </a:r>
            <a:endParaRPr lang="bg-BG" b="1" dirty="0">
              <a:solidFill>
                <a:schemeClr val="bg1"/>
              </a:solidFill>
            </a:endParaRPr>
          </a:p>
        </p:txBody>
      </p:sp>
      <p:pic>
        <p:nvPicPr>
          <p:cNvPr id="1026" name="Picture 2" descr="C:\Users\lenovo\Desktop\ErasmusLogo.jpg"/>
          <p:cNvPicPr>
            <a:picLocks noChangeAspect="1" noChangeArrowheads="1"/>
          </p:cNvPicPr>
          <p:nvPr/>
        </p:nvPicPr>
        <p:blipFill>
          <a:blip r:embed="rId2"/>
          <a:srcRect/>
          <a:stretch>
            <a:fillRect/>
          </a:stretch>
        </p:blipFill>
        <p:spPr bwMode="auto">
          <a:xfrm>
            <a:off x="6324600" y="4800600"/>
            <a:ext cx="2535238" cy="5905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715962"/>
          </a:xfrm>
        </p:spPr>
        <p:txBody>
          <a:bodyPr>
            <a:normAutofit fontScale="90000"/>
          </a:bodyPr>
          <a:lstStyle/>
          <a:p>
            <a:r>
              <a:rPr lang="en-US" dirty="0" smtClean="0"/>
              <a:t>ENGLISH</a:t>
            </a:r>
            <a:endParaRPr lang="bg-BG" dirty="0"/>
          </a:p>
        </p:txBody>
      </p:sp>
      <p:sp>
        <p:nvSpPr>
          <p:cNvPr id="3" name="Контейнер за съдържание 2"/>
          <p:cNvSpPr>
            <a:spLocks noGrp="1"/>
          </p:cNvSpPr>
          <p:nvPr>
            <p:ph idx="1"/>
          </p:nvPr>
        </p:nvSpPr>
        <p:spPr>
          <a:xfrm>
            <a:off x="457200" y="990600"/>
            <a:ext cx="8229600" cy="5318760"/>
          </a:xfrm>
        </p:spPr>
        <p:txBody>
          <a:bodyPr>
            <a:normAutofit/>
          </a:bodyPr>
          <a:lstStyle/>
          <a:p>
            <a:pPr>
              <a:buNone/>
            </a:pPr>
            <a:r>
              <a:rPr lang="en-US" dirty="0" smtClean="0"/>
              <a:t>    Teaching </a:t>
            </a:r>
            <a:r>
              <a:rPr lang="en-US" dirty="0" smtClean="0"/>
              <a:t>and learning about media language, which includes how media texts are coded and techniques of media communication. </a:t>
            </a:r>
          </a:p>
          <a:p>
            <a:pPr>
              <a:buNone/>
            </a:pPr>
            <a:r>
              <a:rPr lang="en-US" dirty="0" smtClean="0"/>
              <a:t>    Teaching </a:t>
            </a:r>
            <a:r>
              <a:rPr lang="en-US" dirty="0" smtClean="0"/>
              <a:t>and learning the differences between the realistic world and the world in media texts. Students learned how to analyze the bias, objectivity, stereotypes and influences in media representation. rent forms of media texts.</a:t>
            </a:r>
          </a:p>
          <a:p>
            <a:pPr>
              <a:buNone/>
            </a:pPr>
            <a:endParaRPr lang="bg-BG" dirty="0"/>
          </a:p>
        </p:txBody>
      </p:sp>
      <p:pic>
        <p:nvPicPr>
          <p:cNvPr id="7170" name="Picture 2" descr="C:\Users\lenovo\Desktop\Pictures for PPts\10.png"/>
          <p:cNvPicPr>
            <a:picLocks noChangeAspect="1" noChangeArrowheads="1"/>
          </p:cNvPicPr>
          <p:nvPr/>
        </p:nvPicPr>
        <p:blipFill>
          <a:blip r:embed="rId2"/>
          <a:srcRect/>
          <a:stretch>
            <a:fillRect/>
          </a:stretch>
        </p:blipFill>
        <p:spPr bwMode="auto">
          <a:xfrm>
            <a:off x="2667000" y="4800600"/>
            <a:ext cx="3962400" cy="160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457200"/>
            <a:ext cx="8229600" cy="609600"/>
          </a:xfrm>
        </p:spPr>
        <p:txBody>
          <a:bodyPr>
            <a:normAutofit fontScale="90000"/>
          </a:bodyPr>
          <a:lstStyle/>
          <a:p>
            <a:r>
              <a:rPr lang="en-US" dirty="0" smtClean="0"/>
              <a:t>School Subjects</a:t>
            </a:r>
            <a:endParaRPr lang="bg-BG" dirty="0"/>
          </a:p>
        </p:txBody>
      </p:sp>
      <p:sp>
        <p:nvSpPr>
          <p:cNvPr id="3" name="Контейнер за съдържание 2"/>
          <p:cNvSpPr>
            <a:spLocks noGrp="1"/>
          </p:cNvSpPr>
          <p:nvPr>
            <p:ph idx="1"/>
          </p:nvPr>
        </p:nvSpPr>
        <p:spPr>
          <a:xfrm>
            <a:off x="228600" y="1143000"/>
            <a:ext cx="8686800" cy="5486400"/>
          </a:xfrm>
        </p:spPr>
        <p:txBody>
          <a:bodyPr>
            <a:normAutofit fontScale="70000" lnSpcReduction="20000"/>
          </a:bodyPr>
          <a:lstStyle/>
          <a:p>
            <a:pPr>
              <a:buNone/>
            </a:pPr>
            <a:r>
              <a:rPr lang="en-US" sz="3400" b="1" i="1" dirty="0" smtClean="0"/>
              <a:t>Health </a:t>
            </a:r>
            <a:r>
              <a:rPr lang="en-US" sz="3400" b="1" i="1" dirty="0" smtClean="0"/>
              <a:t>Education</a:t>
            </a:r>
            <a:r>
              <a:rPr lang="en-US" sz="3400" b="1" dirty="0" smtClean="0"/>
              <a:t>: </a:t>
            </a:r>
            <a:endParaRPr lang="en-US" sz="3400" b="1" dirty="0" smtClean="0"/>
          </a:p>
          <a:p>
            <a:pPr>
              <a:buNone/>
            </a:pPr>
            <a:r>
              <a:rPr lang="en-US" sz="3400" dirty="0" smtClean="0"/>
              <a:t>What </a:t>
            </a:r>
            <a:r>
              <a:rPr lang="en-US" sz="3400" dirty="0" smtClean="0"/>
              <a:t>influence does </a:t>
            </a:r>
            <a:endParaRPr lang="en-US" sz="3400" dirty="0" smtClean="0"/>
          </a:p>
          <a:p>
            <a:pPr>
              <a:buNone/>
            </a:pPr>
            <a:r>
              <a:rPr lang="en-US" sz="3400" dirty="0" smtClean="0"/>
              <a:t>media </a:t>
            </a:r>
            <a:r>
              <a:rPr lang="en-US" sz="3400" dirty="0" smtClean="0"/>
              <a:t>consumption have on what </a:t>
            </a:r>
            <a:endParaRPr lang="en-US" sz="3400" dirty="0" smtClean="0"/>
          </a:p>
          <a:p>
            <a:pPr>
              <a:buNone/>
            </a:pPr>
            <a:r>
              <a:rPr lang="en-US" sz="3400" dirty="0" smtClean="0"/>
              <a:t>we </a:t>
            </a:r>
            <a:r>
              <a:rPr lang="en-US" sz="3400" dirty="0" smtClean="0"/>
              <a:t>eat? How does it affect our </a:t>
            </a:r>
            <a:endParaRPr lang="en-US" sz="3400" dirty="0" smtClean="0"/>
          </a:p>
          <a:p>
            <a:pPr>
              <a:buNone/>
            </a:pPr>
            <a:r>
              <a:rPr lang="en-US" sz="3400" dirty="0" smtClean="0"/>
              <a:t>decisions </a:t>
            </a:r>
            <a:r>
              <a:rPr lang="en-US" sz="3400" dirty="0" smtClean="0"/>
              <a:t>about smoking, drinking, </a:t>
            </a:r>
            <a:endParaRPr lang="en-US" sz="3400" dirty="0" smtClean="0"/>
          </a:p>
          <a:p>
            <a:pPr>
              <a:buNone/>
            </a:pPr>
            <a:r>
              <a:rPr lang="en-US" sz="3400" dirty="0" smtClean="0"/>
              <a:t>and </a:t>
            </a:r>
            <a:r>
              <a:rPr lang="en-US" sz="3400" dirty="0" smtClean="0"/>
              <a:t>drug use? </a:t>
            </a:r>
          </a:p>
          <a:p>
            <a:pPr>
              <a:buNone/>
            </a:pPr>
            <a:r>
              <a:rPr lang="en-US" sz="3400" b="1" i="1" dirty="0" smtClean="0"/>
              <a:t>Music</a:t>
            </a:r>
            <a:r>
              <a:rPr lang="en-US" sz="3400" b="1" dirty="0" smtClean="0"/>
              <a:t>: </a:t>
            </a:r>
            <a:endParaRPr lang="en-US" sz="3400" b="1" dirty="0" smtClean="0"/>
          </a:p>
          <a:p>
            <a:pPr>
              <a:buNone/>
            </a:pPr>
            <a:r>
              <a:rPr lang="en-US" sz="3400" dirty="0" smtClean="0"/>
              <a:t>How </a:t>
            </a:r>
            <a:r>
              <a:rPr lang="en-US" sz="3400" dirty="0" smtClean="0"/>
              <a:t>do the commercial pressures of the </a:t>
            </a:r>
            <a:r>
              <a:rPr lang="en-US" sz="3400" dirty="0" smtClean="0"/>
              <a:t>music</a:t>
            </a:r>
          </a:p>
          <a:p>
            <a:pPr>
              <a:buNone/>
            </a:pPr>
            <a:r>
              <a:rPr lang="en-US" sz="3400" dirty="0" smtClean="0"/>
              <a:t> industry </a:t>
            </a:r>
            <a:r>
              <a:rPr lang="en-US" sz="3400" dirty="0" smtClean="0"/>
              <a:t>affect the creation of music? </a:t>
            </a:r>
            <a:endParaRPr lang="en-US" sz="3400" dirty="0" smtClean="0"/>
          </a:p>
          <a:p>
            <a:pPr>
              <a:buNone/>
            </a:pPr>
            <a:r>
              <a:rPr lang="en-US" sz="3400" dirty="0" smtClean="0"/>
              <a:t>How </a:t>
            </a:r>
            <a:r>
              <a:rPr lang="en-US" sz="3400" dirty="0" smtClean="0"/>
              <a:t>are things like gender, </a:t>
            </a:r>
            <a:r>
              <a:rPr lang="en-US" sz="3400" dirty="0" smtClean="0"/>
              <a:t>relationships</a:t>
            </a:r>
            <a:r>
              <a:rPr lang="en-US" sz="3400" dirty="0" smtClean="0"/>
              <a:t>, or </a:t>
            </a:r>
            <a:r>
              <a:rPr lang="en-US" sz="3400" dirty="0" smtClean="0"/>
              <a:t>alcohol</a:t>
            </a:r>
          </a:p>
          <a:p>
            <a:pPr>
              <a:buNone/>
            </a:pPr>
            <a:r>
              <a:rPr lang="en-US" sz="3400" dirty="0" smtClean="0"/>
              <a:t>use </a:t>
            </a:r>
            <a:r>
              <a:rPr lang="en-US" sz="3400" dirty="0" smtClean="0"/>
              <a:t>depicted in </a:t>
            </a:r>
            <a:r>
              <a:rPr lang="en-US" sz="3400" dirty="0" smtClean="0"/>
              <a:t>music videos, </a:t>
            </a:r>
            <a:r>
              <a:rPr lang="en-US" sz="3400" dirty="0" smtClean="0"/>
              <a:t>and how </a:t>
            </a:r>
            <a:r>
              <a:rPr lang="en-US" sz="3400" dirty="0" smtClean="0"/>
              <a:t>do youth </a:t>
            </a:r>
          </a:p>
          <a:p>
            <a:pPr>
              <a:buNone/>
            </a:pPr>
            <a:r>
              <a:rPr lang="en-US" sz="3400" dirty="0" smtClean="0"/>
              <a:t>interpret these </a:t>
            </a:r>
            <a:r>
              <a:rPr lang="en-US" sz="3400" dirty="0" smtClean="0"/>
              <a:t>messages? </a:t>
            </a:r>
            <a:endParaRPr lang="en-US" sz="3400" dirty="0" smtClean="0"/>
          </a:p>
          <a:p>
            <a:pPr>
              <a:buNone/>
            </a:pPr>
            <a:r>
              <a:rPr lang="en-US" sz="3400" dirty="0" smtClean="0"/>
              <a:t>How </a:t>
            </a:r>
            <a:r>
              <a:rPr lang="en-US" sz="3400" dirty="0" smtClean="0"/>
              <a:t>are musicians portrayed in media, </a:t>
            </a:r>
            <a:endParaRPr lang="en-US" sz="3400" dirty="0" smtClean="0"/>
          </a:p>
          <a:p>
            <a:pPr>
              <a:buNone/>
            </a:pPr>
            <a:r>
              <a:rPr lang="en-US" sz="3400" dirty="0" smtClean="0"/>
              <a:t>and </a:t>
            </a:r>
            <a:r>
              <a:rPr lang="en-US" sz="3400" dirty="0" smtClean="0"/>
              <a:t>how does that influence how youth see them?</a:t>
            </a:r>
          </a:p>
          <a:p>
            <a:endParaRPr lang="bg-BG" dirty="0"/>
          </a:p>
        </p:txBody>
      </p:sp>
      <p:pic>
        <p:nvPicPr>
          <p:cNvPr id="1026" name="Picture 2" descr="C:\Users\lenovo\Desktop\Pictures for PPts\1.png"/>
          <p:cNvPicPr>
            <a:picLocks noChangeAspect="1" noChangeArrowheads="1"/>
          </p:cNvPicPr>
          <p:nvPr/>
        </p:nvPicPr>
        <p:blipFill>
          <a:blip r:embed="rId2"/>
          <a:srcRect/>
          <a:stretch>
            <a:fillRect/>
          </a:stretch>
        </p:blipFill>
        <p:spPr bwMode="auto">
          <a:xfrm>
            <a:off x="6248400" y="1295400"/>
            <a:ext cx="2257425" cy="20193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l"/>
            <a:r>
              <a:rPr lang="en-US" dirty="0" smtClean="0"/>
              <a:t>                       School subjects</a:t>
            </a:r>
            <a:endParaRPr lang="bg-BG" dirty="0"/>
          </a:p>
        </p:txBody>
      </p:sp>
      <p:sp>
        <p:nvSpPr>
          <p:cNvPr id="3" name="Контейнер за съдържание 2"/>
          <p:cNvSpPr>
            <a:spLocks noGrp="1"/>
          </p:cNvSpPr>
          <p:nvPr>
            <p:ph idx="1"/>
          </p:nvPr>
        </p:nvSpPr>
        <p:spPr/>
        <p:txBody>
          <a:bodyPr>
            <a:normAutofit/>
          </a:bodyPr>
          <a:lstStyle/>
          <a:p>
            <a:pPr>
              <a:buNone/>
            </a:pPr>
            <a:r>
              <a:rPr lang="en-US" i="1" dirty="0" smtClean="0"/>
              <a:t>     </a:t>
            </a:r>
            <a:r>
              <a:rPr lang="en-US" dirty="0" smtClean="0"/>
              <a:t>In </a:t>
            </a:r>
            <a:r>
              <a:rPr lang="en-US" b="1" i="1" dirty="0" smtClean="0"/>
              <a:t>History </a:t>
            </a:r>
            <a:r>
              <a:rPr lang="en-US" dirty="0" smtClean="0"/>
              <a:t>classes, students </a:t>
            </a:r>
            <a:r>
              <a:rPr lang="en-US" dirty="0" smtClean="0"/>
              <a:t>look </a:t>
            </a:r>
            <a:r>
              <a:rPr lang="en-US" dirty="0" smtClean="0"/>
              <a:t>at how their views of history and historical events have been shaped by media. Studying films, newspapers and even their own textbooks </a:t>
            </a:r>
            <a:r>
              <a:rPr lang="en-US" dirty="0" smtClean="0"/>
              <a:t>helps </a:t>
            </a:r>
            <a:r>
              <a:rPr lang="en-US" dirty="0" smtClean="0"/>
              <a:t>students see how the nature of each medium shapes how history is told. </a:t>
            </a:r>
            <a:endParaRPr lang="en-US" dirty="0" smtClean="0"/>
          </a:p>
          <a:p>
            <a:pPr>
              <a:buNone/>
            </a:pPr>
            <a:r>
              <a:rPr lang="en-US" dirty="0" smtClean="0"/>
              <a:t> </a:t>
            </a:r>
            <a:r>
              <a:rPr lang="en-US" dirty="0" smtClean="0"/>
              <a:t>    </a:t>
            </a:r>
            <a:r>
              <a:rPr lang="en-US" dirty="0" smtClean="0"/>
              <a:t>In  </a:t>
            </a:r>
            <a:r>
              <a:rPr lang="en-US" b="1" i="1" dirty="0" smtClean="0"/>
              <a:t>Geography</a:t>
            </a:r>
            <a:r>
              <a:rPr lang="en-US" dirty="0" smtClean="0"/>
              <a:t> classes</a:t>
            </a:r>
            <a:r>
              <a:rPr lang="en-US" dirty="0" smtClean="0"/>
              <a:t>, students </a:t>
            </a:r>
            <a:r>
              <a:rPr lang="en-US" dirty="0" smtClean="0"/>
              <a:t>analyze </a:t>
            </a:r>
            <a:r>
              <a:rPr lang="en-US" dirty="0" smtClean="0"/>
              <a:t>how news coverage influences </a:t>
            </a:r>
            <a:r>
              <a:rPr lang="en-US" dirty="0" smtClean="0"/>
              <a:t>on how </a:t>
            </a:r>
            <a:r>
              <a:rPr lang="en-US" dirty="0" smtClean="0"/>
              <a:t>we view different parts of the world – and the people who live there.</a:t>
            </a:r>
            <a:endParaRPr lang="bg-BG" dirty="0"/>
          </a:p>
        </p:txBody>
      </p:sp>
      <p:pic>
        <p:nvPicPr>
          <p:cNvPr id="2050" name="Picture 2" descr="C:\Users\lenovo\Desktop\Pictures for PPts\13.jpg"/>
          <p:cNvPicPr>
            <a:picLocks noChangeAspect="1" noChangeArrowheads="1"/>
          </p:cNvPicPr>
          <p:nvPr/>
        </p:nvPicPr>
        <p:blipFill>
          <a:blip r:embed="rId2"/>
          <a:srcRect/>
          <a:stretch>
            <a:fillRect/>
          </a:stretch>
        </p:blipFill>
        <p:spPr bwMode="auto">
          <a:xfrm>
            <a:off x="838200" y="228600"/>
            <a:ext cx="2867025" cy="13620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en-US" dirty="0" smtClean="0"/>
              <a:t>Bulgarian Studies</a:t>
            </a:r>
            <a:br>
              <a:rPr lang="en-US" dirty="0" smtClean="0"/>
            </a:br>
            <a:r>
              <a:rPr lang="en-US" dirty="0" smtClean="0"/>
              <a:t>8</a:t>
            </a:r>
            <a:r>
              <a:rPr lang="en-US" baseline="30000" dirty="0" smtClean="0"/>
              <a:t>th</a:t>
            </a:r>
            <a:r>
              <a:rPr lang="en-US" dirty="0" smtClean="0"/>
              <a:t> grade</a:t>
            </a:r>
            <a:endParaRPr lang="bg-BG" dirty="0"/>
          </a:p>
        </p:txBody>
      </p:sp>
      <p:sp>
        <p:nvSpPr>
          <p:cNvPr id="3" name="Правоъгълник 2"/>
          <p:cNvSpPr/>
          <p:nvPr/>
        </p:nvSpPr>
        <p:spPr>
          <a:xfrm>
            <a:off x="381000" y="1582341"/>
            <a:ext cx="8229600" cy="3785652"/>
          </a:xfrm>
          <a:prstGeom prst="rect">
            <a:avLst/>
          </a:prstGeom>
        </p:spPr>
        <p:txBody>
          <a:bodyPr wrap="square">
            <a:spAutoFit/>
          </a:bodyPr>
          <a:lstStyle/>
          <a:p>
            <a:r>
              <a:rPr lang="en-US" sz="2400" dirty="0" smtClean="0"/>
              <a:t>13. Media Spaces as Environments for Interaction</a:t>
            </a:r>
          </a:p>
          <a:p>
            <a:pPr>
              <a:buFont typeface="Arial" pitchFamily="34" charset="0"/>
              <a:buChar char="•"/>
            </a:pPr>
            <a:r>
              <a:rPr lang="en-US" sz="2400" dirty="0" smtClean="0"/>
              <a:t>Types of Media</a:t>
            </a:r>
          </a:p>
          <a:p>
            <a:pPr>
              <a:buFont typeface="Arial" pitchFamily="34" charset="0"/>
              <a:buChar char="•"/>
            </a:pPr>
            <a:r>
              <a:rPr lang="en-US" sz="2400" dirty="0" smtClean="0"/>
              <a:t>Modern media comes in many different formats, including print media (books, magazines, newspapers), television, movies, video games, music, cell phones, various kinds of software, and the Internet. Each type of media involves both content, and also a device or object through which that content is delivered.</a:t>
            </a:r>
          </a:p>
          <a:p>
            <a:pPr>
              <a:buFont typeface="Arial" pitchFamily="34" charset="0"/>
              <a:buChar char="•"/>
            </a:pPr>
            <a:r>
              <a:rPr lang="en-US" sz="2400" dirty="0" smtClean="0"/>
              <a:t>Key Characteristics of Social Media </a:t>
            </a:r>
          </a:p>
          <a:p>
            <a:pPr>
              <a:buFont typeface="Arial" pitchFamily="34" charset="0"/>
              <a:buChar char="•"/>
            </a:pPr>
            <a:r>
              <a:rPr lang="en-US" sz="2400" dirty="0" smtClean="0"/>
              <a:t>Creating Social Media messages </a:t>
            </a:r>
          </a:p>
        </p:txBody>
      </p:sp>
      <p:pic>
        <p:nvPicPr>
          <p:cNvPr id="3074" name="Picture 2" descr="C:\Users\lenovo\Desktop\Pictures for PPts\16.jpg"/>
          <p:cNvPicPr>
            <a:picLocks noChangeAspect="1" noChangeArrowheads="1"/>
          </p:cNvPicPr>
          <p:nvPr/>
        </p:nvPicPr>
        <p:blipFill>
          <a:blip r:embed="rId2"/>
          <a:srcRect/>
          <a:stretch>
            <a:fillRect/>
          </a:stretch>
        </p:blipFill>
        <p:spPr bwMode="auto">
          <a:xfrm>
            <a:off x="5715000" y="4572000"/>
            <a:ext cx="2819400" cy="16192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152400"/>
            <a:ext cx="8229600" cy="1265238"/>
          </a:xfrm>
        </p:spPr>
        <p:txBody>
          <a:bodyPr>
            <a:normAutofit fontScale="90000"/>
          </a:bodyPr>
          <a:lstStyle/>
          <a:p>
            <a:pPr algn="l"/>
            <a:r>
              <a:rPr lang="en-US" dirty="0" smtClean="0"/>
              <a:t/>
            </a:r>
            <a:br>
              <a:rPr lang="en-US" dirty="0" smtClean="0"/>
            </a:br>
            <a:r>
              <a:rPr lang="en-US" dirty="0" smtClean="0"/>
              <a:t>Bulgarian </a:t>
            </a:r>
            <a:r>
              <a:rPr lang="en-US" dirty="0" smtClean="0"/>
              <a:t>Studies</a:t>
            </a:r>
            <a:br>
              <a:rPr lang="en-US" dirty="0" smtClean="0"/>
            </a:br>
            <a:r>
              <a:rPr lang="en-US" dirty="0" smtClean="0"/>
              <a:t>8</a:t>
            </a:r>
            <a:r>
              <a:rPr lang="en-US" baseline="30000" dirty="0" smtClean="0"/>
              <a:t>th</a:t>
            </a:r>
            <a:r>
              <a:rPr lang="en-US" dirty="0" smtClean="0"/>
              <a:t> grade</a:t>
            </a:r>
            <a:r>
              <a:rPr lang="en-US" dirty="0" smtClean="0"/>
              <a:t/>
            </a:r>
            <a:br>
              <a:rPr lang="en-US" dirty="0" smtClean="0"/>
            </a:br>
            <a:endParaRPr lang="bg-BG" dirty="0"/>
          </a:p>
        </p:txBody>
      </p:sp>
      <p:sp>
        <p:nvSpPr>
          <p:cNvPr id="3" name="Контейнер за съдържание 2"/>
          <p:cNvSpPr>
            <a:spLocks noGrp="1"/>
          </p:cNvSpPr>
          <p:nvPr>
            <p:ph idx="1"/>
          </p:nvPr>
        </p:nvSpPr>
        <p:spPr/>
        <p:txBody>
          <a:bodyPr>
            <a:normAutofit/>
          </a:bodyPr>
          <a:lstStyle/>
          <a:p>
            <a:pPr>
              <a:buNone/>
            </a:pPr>
            <a:r>
              <a:rPr lang="en-US" dirty="0" smtClean="0"/>
              <a:t>14. Media Texts in Virtual Space</a:t>
            </a:r>
          </a:p>
          <a:p>
            <a:pPr>
              <a:buFont typeface="Arial" pitchFamily="34" charset="0"/>
              <a:buChar char="•"/>
            </a:pPr>
            <a:r>
              <a:rPr lang="en-US" dirty="0" smtClean="0"/>
              <a:t>Media texts currently reflect all the features of world view of contemporary man: personification͕  intertextuality, mentality, value system and the so-called clip thinking/deconstruction of narratives. </a:t>
            </a:r>
          </a:p>
          <a:p>
            <a:pPr>
              <a:buFont typeface="Arial" pitchFamily="34" charset="0"/>
              <a:buChar char="•"/>
            </a:pPr>
            <a:r>
              <a:rPr lang="en-US" dirty="0" smtClean="0"/>
              <a:t>Modern media discourse - is the space of various media texts that differentiate in media-cultural features and the usage of specific codes of perception.</a:t>
            </a:r>
            <a:endParaRPr lang="bg-BG" dirty="0" smtClean="0"/>
          </a:p>
          <a:p>
            <a:endParaRPr lang="bg-BG" dirty="0"/>
          </a:p>
        </p:txBody>
      </p:sp>
      <p:pic>
        <p:nvPicPr>
          <p:cNvPr id="4098" name="Picture 2" descr="C:\Users\lenovo\Desktop\Pictures for PPts\5.jpg"/>
          <p:cNvPicPr>
            <a:picLocks noChangeAspect="1" noChangeArrowheads="1"/>
          </p:cNvPicPr>
          <p:nvPr/>
        </p:nvPicPr>
        <p:blipFill>
          <a:blip r:embed="rId2"/>
          <a:srcRect/>
          <a:stretch>
            <a:fillRect/>
          </a:stretch>
        </p:blipFill>
        <p:spPr bwMode="auto">
          <a:xfrm>
            <a:off x="5410200" y="304800"/>
            <a:ext cx="3400425" cy="13430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r>
              <a:rPr lang="en-US" dirty="0" smtClean="0"/>
              <a:t>Social Studies 8</a:t>
            </a:r>
            <a:r>
              <a:rPr lang="en-US" baseline="30000" dirty="0" smtClean="0"/>
              <a:t>th</a:t>
            </a:r>
            <a:r>
              <a:rPr lang="en-US" dirty="0" smtClean="0"/>
              <a:t> grade </a:t>
            </a:r>
            <a:endParaRPr lang="bg-BG" dirty="0"/>
          </a:p>
        </p:txBody>
      </p:sp>
      <p:sp>
        <p:nvSpPr>
          <p:cNvPr id="3" name="Контейнер за съдържание 2"/>
          <p:cNvSpPr>
            <a:spLocks noGrp="1"/>
          </p:cNvSpPr>
          <p:nvPr>
            <p:ph idx="1"/>
          </p:nvPr>
        </p:nvSpPr>
        <p:spPr/>
        <p:txBody>
          <a:bodyPr/>
          <a:lstStyle/>
          <a:p>
            <a:pPr>
              <a:buNone/>
            </a:pPr>
            <a:r>
              <a:rPr lang="en-US" dirty="0" smtClean="0"/>
              <a:t> </a:t>
            </a:r>
            <a:r>
              <a:rPr lang="en-US" dirty="0" smtClean="0"/>
              <a:t>    K</a:t>
            </a:r>
            <a:r>
              <a:rPr lang="en-US" dirty="0" smtClean="0"/>
              <a:t>inds </a:t>
            </a:r>
            <a:r>
              <a:rPr lang="en-US" dirty="0" smtClean="0"/>
              <a:t>of relationships </a:t>
            </a:r>
            <a:r>
              <a:rPr lang="en-US" dirty="0" smtClean="0"/>
              <a:t>we </a:t>
            </a:r>
            <a:r>
              <a:rPr lang="en-US" dirty="0" smtClean="0"/>
              <a:t>see modeled in media products popular with youth, and what messages do youth take from them? How do digital media such as cell phones and the Internet affect our relationships with others, and how can we maintain healthy relationships using these media?</a:t>
            </a:r>
          </a:p>
          <a:p>
            <a:endParaRPr lang="bg-BG" dirty="0"/>
          </a:p>
        </p:txBody>
      </p:sp>
      <p:pic>
        <p:nvPicPr>
          <p:cNvPr id="5122" name="Picture 2" descr="C:\Users\lenovo\Desktop\Pictures for PPts\8.jpg"/>
          <p:cNvPicPr>
            <a:picLocks noChangeAspect="1" noChangeArrowheads="1"/>
          </p:cNvPicPr>
          <p:nvPr/>
        </p:nvPicPr>
        <p:blipFill>
          <a:blip r:embed="rId2"/>
          <a:srcRect/>
          <a:stretch>
            <a:fillRect/>
          </a:stretch>
        </p:blipFill>
        <p:spPr bwMode="auto">
          <a:xfrm>
            <a:off x="4800600" y="4419601"/>
            <a:ext cx="3657600" cy="19018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en-US" dirty="0" smtClean="0"/>
              <a:t>                                     ENGLISH</a:t>
            </a:r>
            <a:r>
              <a:rPr lang="en-US" dirty="0" smtClean="0"/>
              <a:t/>
            </a:r>
            <a:br>
              <a:rPr lang="en-US" dirty="0" smtClean="0"/>
            </a:br>
            <a:endParaRPr lang="bg-BG" dirty="0"/>
          </a:p>
        </p:txBody>
      </p:sp>
      <p:sp>
        <p:nvSpPr>
          <p:cNvPr id="3" name="Контейнер за съдържание 2"/>
          <p:cNvSpPr>
            <a:spLocks noGrp="1"/>
          </p:cNvSpPr>
          <p:nvPr>
            <p:ph idx="1"/>
          </p:nvPr>
        </p:nvSpPr>
        <p:spPr>
          <a:xfrm>
            <a:off x="457200" y="1600200"/>
            <a:ext cx="8229600" cy="5257800"/>
          </a:xfrm>
        </p:spPr>
        <p:txBody>
          <a:bodyPr>
            <a:normAutofit fontScale="92500" lnSpcReduction="10000"/>
          </a:bodyPr>
          <a:lstStyle/>
          <a:p>
            <a:pPr>
              <a:buNone/>
            </a:pPr>
            <a:r>
              <a:rPr lang="en-US" dirty="0" smtClean="0"/>
              <a:t>     </a:t>
            </a:r>
            <a:r>
              <a:rPr lang="en-US" sz="3000" dirty="0" smtClean="0"/>
              <a:t>In </a:t>
            </a:r>
            <a:r>
              <a:rPr lang="en-US" sz="3000" dirty="0" smtClean="0"/>
              <a:t>practice, elements of Media Education can be </a:t>
            </a:r>
            <a:r>
              <a:rPr lang="en-US" sz="3000" dirty="0" smtClean="0"/>
              <a:t>easily inserted in the </a:t>
            </a:r>
            <a:r>
              <a:rPr lang="en-US" sz="3000" dirty="0" smtClean="0"/>
              <a:t>English curriculum.     </a:t>
            </a:r>
          </a:p>
          <a:p>
            <a:pPr>
              <a:buNone/>
            </a:pPr>
            <a:r>
              <a:rPr lang="en-US" sz="3000" dirty="0" smtClean="0"/>
              <a:t>     Developing </a:t>
            </a:r>
            <a:r>
              <a:rPr lang="en-US" sz="3000" dirty="0" smtClean="0"/>
              <a:t>students’ media literacy through integrating mass media resources into the English classroom is a </a:t>
            </a:r>
            <a:r>
              <a:rPr lang="en-US" sz="3000" dirty="0" smtClean="0"/>
              <a:t>demanding </a:t>
            </a:r>
            <a:r>
              <a:rPr lang="en-US" sz="3000" dirty="0" smtClean="0"/>
              <a:t>task for the language teacher who must possess interdisciplinary knowledge and keep developing it alongside with the students. </a:t>
            </a:r>
            <a:r>
              <a:rPr lang="en-US" sz="3000" dirty="0" smtClean="0"/>
              <a:t>The </a:t>
            </a:r>
            <a:r>
              <a:rPr lang="en-US" sz="3000" dirty="0" smtClean="0"/>
              <a:t>media-oriented classroom integrated approach </a:t>
            </a:r>
            <a:r>
              <a:rPr lang="en-US" sz="3000" dirty="0" smtClean="0"/>
              <a:t>can be </a:t>
            </a:r>
            <a:r>
              <a:rPr lang="en-US" sz="3000" dirty="0" smtClean="0"/>
              <a:t>employed in practical English courses across a wide range of English levels to ensure competent level of students’ media literacy</a:t>
            </a:r>
            <a:r>
              <a:rPr lang="en-US" dirty="0" smtClean="0"/>
              <a:t>. </a:t>
            </a:r>
            <a:endParaRPr lang="bg-BG" dirty="0"/>
          </a:p>
        </p:txBody>
      </p:sp>
      <p:pic>
        <p:nvPicPr>
          <p:cNvPr id="6146" name="Picture 2" descr="C:\Users\lenovo\Desktop\Pictures for PPts\4.jpg"/>
          <p:cNvPicPr>
            <a:picLocks noChangeAspect="1" noChangeArrowheads="1"/>
          </p:cNvPicPr>
          <p:nvPr/>
        </p:nvPicPr>
        <p:blipFill>
          <a:blip r:embed="rId2"/>
          <a:srcRect/>
          <a:stretch>
            <a:fillRect/>
          </a:stretch>
        </p:blipFill>
        <p:spPr bwMode="auto">
          <a:xfrm>
            <a:off x="381000" y="228600"/>
            <a:ext cx="5791200" cy="12858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ENGLISH</a:t>
            </a:r>
            <a:endParaRPr lang="bg-BG" dirty="0"/>
          </a:p>
        </p:txBody>
      </p:sp>
      <p:sp>
        <p:nvSpPr>
          <p:cNvPr id="3" name="Контейнер за съдържание 2"/>
          <p:cNvSpPr>
            <a:spLocks noGrp="1"/>
          </p:cNvSpPr>
          <p:nvPr>
            <p:ph sz="half" idx="1"/>
          </p:nvPr>
        </p:nvSpPr>
        <p:spPr/>
        <p:txBody>
          <a:bodyPr>
            <a:normAutofit fontScale="77500" lnSpcReduction="20000"/>
          </a:bodyPr>
          <a:lstStyle/>
          <a:p>
            <a:r>
              <a:rPr lang="en-US" sz="2800" dirty="0" smtClean="0"/>
              <a:t>Blogging</a:t>
            </a:r>
          </a:p>
          <a:p>
            <a:r>
              <a:rPr lang="en-US" sz="2800" dirty="0" smtClean="0"/>
              <a:t>Body Image</a:t>
            </a:r>
          </a:p>
          <a:p>
            <a:r>
              <a:rPr lang="en-US" sz="2800" dirty="0" smtClean="0"/>
              <a:t>Cell Phones and Texting</a:t>
            </a:r>
          </a:p>
          <a:p>
            <a:r>
              <a:rPr lang="en-US" sz="2800" dirty="0" smtClean="0"/>
              <a:t>Comics</a:t>
            </a:r>
          </a:p>
          <a:p>
            <a:r>
              <a:rPr lang="en-US" sz="2800" dirty="0" smtClean="0"/>
              <a:t>Crime Portrayal</a:t>
            </a:r>
          </a:p>
          <a:p>
            <a:r>
              <a:rPr lang="en-US" sz="2800" dirty="0" smtClean="0"/>
              <a:t>Digital Health</a:t>
            </a:r>
          </a:p>
          <a:p>
            <a:r>
              <a:rPr lang="en-US" sz="2800" dirty="0" smtClean="0"/>
              <a:t>Diversity in Media</a:t>
            </a:r>
          </a:p>
          <a:p>
            <a:r>
              <a:rPr lang="en-US" sz="2800" dirty="0" smtClean="0"/>
              <a:t>Environment</a:t>
            </a:r>
          </a:p>
          <a:p>
            <a:r>
              <a:rPr lang="en-US" sz="2800" dirty="0" smtClean="0"/>
              <a:t>Events</a:t>
            </a:r>
          </a:p>
          <a:p>
            <a:r>
              <a:rPr lang="en-US" sz="2800" dirty="0" smtClean="0"/>
              <a:t>Media Production</a:t>
            </a:r>
          </a:p>
          <a:p>
            <a:r>
              <a:rPr lang="en-US" sz="2800" dirty="0" smtClean="0"/>
              <a:t>Movies</a:t>
            </a:r>
          </a:p>
          <a:p>
            <a:r>
              <a:rPr lang="en-US" sz="2800" dirty="0" smtClean="0"/>
              <a:t>Music</a:t>
            </a:r>
          </a:p>
          <a:p>
            <a:r>
              <a:rPr lang="en-US" sz="2800" dirty="0" smtClean="0"/>
              <a:t>Online Ethics</a:t>
            </a:r>
          </a:p>
          <a:p>
            <a:pPr>
              <a:buNone/>
            </a:pPr>
            <a:endParaRPr lang="bg-BG" dirty="0"/>
          </a:p>
        </p:txBody>
      </p:sp>
      <p:sp>
        <p:nvSpPr>
          <p:cNvPr id="4" name="Контейнер за съдържание 3"/>
          <p:cNvSpPr>
            <a:spLocks noGrp="1"/>
          </p:cNvSpPr>
          <p:nvPr>
            <p:ph sz="half" idx="2"/>
          </p:nvPr>
        </p:nvSpPr>
        <p:spPr/>
        <p:txBody>
          <a:bodyPr>
            <a:normAutofit fontScale="77500" lnSpcReduction="20000"/>
          </a:bodyPr>
          <a:lstStyle/>
          <a:p>
            <a:r>
              <a:rPr lang="en-US" sz="2800" dirty="0" smtClean="0"/>
              <a:t>Online Hate</a:t>
            </a:r>
          </a:p>
          <a:p>
            <a:r>
              <a:rPr lang="en-US" sz="2800" dirty="0" smtClean="0"/>
              <a:t>Sexual Exploitation</a:t>
            </a:r>
          </a:p>
          <a:p>
            <a:r>
              <a:rPr lang="en-US" sz="2800" dirty="0" smtClean="0"/>
              <a:t>Social Networking</a:t>
            </a:r>
          </a:p>
          <a:p>
            <a:r>
              <a:rPr lang="en-US" sz="2800" dirty="0" smtClean="0"/>
              <a:t>Sports</a:t>
            </a:r>
          </a:p>
          <a:p>
            <a:r>
              <a:rPr lang="en-US" sz="2800" dirty="0" smtClean="0"/>
              <a:t>Stereotyping</a:t>
            </a:r>
          </a:p>
          <a:p>
            <a:r>
              <a:rPr lang="en-US" sz="2800" dirty="0" smtClean="0"/>
              <a:t>Television</a:t>
            </a:r>
          </a:p>
          <a:p>
            <a:r>
              <a:rPr lang="en-US" sz="2800" dirty="0" smtClean="0"/>
              <a:t>Tobacco Marketing</a:t>
            </a:r>
          </a:p>
          <a:p>
            <a:r>
              <a:rPr lang="en-US" sz="2800" dirty="0" smtClean="0"/>
              <a:t>Online shopping</a:t>
            </a:r>
            <a:endParaRPr lang="bg-BG" sz="2800" dirty="0" smtClean="0"/>
          </a:p>
          <a:p>
            <a:r>
              <a:rPr lang="en-US" dirty="0" smtClean="0"/>
              <a:t>Persons with Disabilities</a:t>
            </a:r>
          </a:p>
          <a:p>
            <a:r>
              <a:rPr lang="en-US" dirty="0" smtClean="0"/>
              <a:t>Privacy</a:t>
            </a:r>
          </a:p>
          <a:p>
            <a:r>
              <a:rPr lang="en-US" dirty="0" smtClean="0"/>
              <a:t>Privilege in the Media</a:t>
            </a:r>
          </a:p>
          <a:p>
            <a:r>
              <a:rPr lang="en-US" dirty="0" smtClean="0"/>
              <a:t>Professional Development</a:t>
            </a:r>
          </a:p>
          <a:p>
            <a:r>
              <a:rPr lang="en-US" dirty="0" smtClean="0"/>
              <a:t>Religion</a:t>
            </a:r>
          </a:p>
          <a:p>
            <a:pPr>
              <a:buNone/>
            </a:pPr>
            <a:endParaRPr lang="bg-B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563562"/>
          </a:xfrm>
        </p:spPr>
        <p:txBody>
          <a:bodyPr>
            <a:normAutofit fontScale="90000"/>
          </a:bodyPr>
          <a:lstStyle/>
          <a:p>
            <a:r>
              <a:rPr lang="en-US" dirty="0" smtClean="0"/>
              <a:t>ENGLISH</a:t>
            </a:r>
            <a:endParaRPr lang="bg-BG" dirty="0"/>
          </a:p>
        </p:txBody>
      </p:sp>
      <p:sp>
        <p:nvSpPr>
          <p:cNvPr id="3" name="Контейнер за съдържание 2"/>
          <p:cNvSpPr>
            <a:spLocks noGrp="1"/>
          </p:cNvSpPr>
          <p:nvPr>
            <p:ph idx="1"/>
          </p:nvPr>
        </p:nvSpPr>
        <p:spPr>
          <a:xfrm>
            <a:off x="457200" y="990600"/>
            <a:ext cx="8229600" cy="5318760"/>
          </a:xfrm>
        </p:spPr>
        <p:txBody>
          <a:bodyPr>
            <a:normAutofit fontScale="92500"/>
          </a:bodyPr>
          <a:lstStyle/>
          <a:p>
            <a:pPr>
              <a:buNone/>
            </a:pPr>
            <a:r>
              <a:rPr lang="en-US" dirty="0" smtClean="0"/>
              <a:t>     </a:t>
            </a:r>
          </a:p>
          <a:p>
            <a:pPr>
              <a:buNone/>
            </a:pPr>
            <a:endParaRPr lang="en-US" dirty="0" smtClean="0"/>
          </a:p>
          <a:p>
            <a:pPr>
              <a:buNone/>
            </a:pPr>
            <a:endParaRPr lang="en-US" dirty="0" smtClean="0"/>
          </a:p>
          <a:p>
            <a:pPr>
              <a:buNone/>
            </a:pPr>
            <a:r>
              <a:rPr lang="en-US" sz="3200" dirty="0" smtClean="0"/>
              <a:t> </a:t>
            </a:r>
            <a:r>
              <a:rPr lang="en-US" sz="3200" dirty="0" smtClean="0"/>
              <a:t>    </a:t>
            </a:r>
            <a:r>
              <a:rPr lang="en-US" sz="3200" dirty="0" smtClean="0"/>
              <a:t>In </a:t>
            </a:r>
            <a:r>
              <a:rPr lang="en-US" sz="3200" dirty="0" smtClean="0"/>
              <a:t>the language curricula, students learn media language, critical thinking, and communication skills in the regular pattern of learning with other non-media texts. Basically, media education in language curricula is designed to teach media language, tools of critical media thinking and techniques of media communication. </a:t>
            </a:r>
            <a:endParaRPr lang="bg-BG" sz="3200" dirty="0"/>
          </a:p>
        </p:txBody>
      </p:sp>
      <p:pic>
        <p:nvPicPr>
          <p:cNvPr id="8194" name="Picture 2" descr="C:\Users\lenovo\Desktop\Pictures for PPts\7.png"/>
          <p:cNvPicPr>
            <a:picLocks noChangeAspect="1" noChangeArrowheads="1"/>
          </p:cNvPicPr>
          <p:nvPr/>
        </p:nvPicPr>
        <p:blipFill>
          <a:blip r:embed="rId2"/>
          <a:srcRect/>
          <a:stretch>
            <a:fillRect/>
          </a:stretch>
        </p:blipFill>
        <p:spPr bwMode="auto">
          <a:xfrm>
            <a:off x="609600" y="457200"/>
            <a:ext cx="2676525" cy="1714500"/>
          </a:xfrm>
          <a:prstGeom prst="rect">
            <a:avLst/>
          </a:prstGeom>
          <a:noFill/>
        </p:spPr>
      </p:pic>
      <p:pic>
        <p:nvPicPr>
          <p:cNvPr id="8195" name="Picture 3" descr="C:\Users\lenovo\Desktop\Pictures for PPts\16.jpg"/>
          <p:cNvPicPr>
            <a:picLocks noChangeAspect="1" noChangeArrowheads="1"/>
          </p:cNvPicPr>
          <p:nvPr/>
        </p:nvPicPr>
        <p:blipFill>
          <a:blip r:embed="rId3"/>
          <a:srcRect/>
          <a:stretch>
            <a:fillRect/>
          </a:stretch>
        </p:blipFill>
        <p:spPr bwMode="auto">
          <a:xfrm>
            <a:off x="5867400" y="685800"/>
            <a:ext cx="2819400" cy="16192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ръх">
  <a:themeElements>
    <a:clrScheme name="Граждански">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Връх">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Връх">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620</Words>
  <Application>Microsoft Office PowerPoint</Application>
  <PresentationFormat>Презентация на цял екран (4:3)</PresentationFormat>
  <Paragraphs>72</Paragraphs>
  <Slides>10</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10</vt:i4>
      </vt:variant>
    </vt:vector>
  </HeadingPairs>
  <TitlesOfParts>
    <vt:vector size="11" baseType="lpstr">
      <vt:lpstr>Връх</vt:lpstr>
      <vt:lpstr>Media Literacy in the National Curriculum - Bulgaria </vt:lpstr>
      <vt:lpstr>School Subjects</vt:lpstr>
      <vt:lpstr>                       School subjects</vt:lpstr>
      <vt:lpstr>Bulgarian Studies 8th grade</vt:lpstr>
      <vt:lpstr> Bulgarian Studies 8th grade </vt:lpstr>
      <vt:lpstr>Social Studies 8th grade </vt:lpstr>
      <vt:lpstr>                                     ENGLISH </vt:lpstr>
      <vt:lpstr>ENGLISH</vt:lpstr>
      <vt:lpstr>ENGLISH</vt:lpstr>
      <vt:lpstr>ENGLISH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31</cp:revision>
  <dcterms:created xsi:type="dcterms:W3CDTF">2019-11-04T10:10:44Z</dcterms:created>
  <dcterms:modified xsi:type="dcterms:W3CDTF">2019-11-10T16:14:11Z</dcterms:modified>
</cp:coreProperties>
</file>